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61" r:id="rId4"/>
    <p:sldId id="266" r:id="rId5"/>
    <p:sldId id="262" r:id="rId6"/>
    <p:sldId id="280" r:id="rId7"/>
    <p:sldId id="274" r:id="rId8"/>
    <p:sldId id="278" r:id="rId9"/>
    <p:sldId id="277" r:id="rId10"/>
    <p:sldId id="279"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03"/>
  </p:normalViewPr>
  <p:slideViewPr>
    <p:cSldViewPr snapToGrid="0" snapToObjects="1">
      <p:cViewPr varScale="1">
        <p:scale>
          <a:sx n="90" d="100"/>
          <a:sy n="90" d="100"/>
        </p:scale>
        <p:origin x="232"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b="1" dirty="0"/>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1"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60F4B-1DF1-C94A-9E16-EB263C934541}"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8149D-4A6B-3E42-9C0C-458F10C12A45}" type="slidenum">
              <a:rPr lang="en-US" smtClean="0"/>
              <a:t>‹#›</a:t>
            </a:fld>
            <a:endParaRPr lang="en-US"/>
          </a:p>
        </p:txBody>
      </p:sp>
    </p:spTree>
    <p:extLst>
      <p:ext uri="{BB962C8B-B14F-4D97-AF65-F5344CB8AC3E}">
        <p14:creationId xmlns:p14="http://schemas.microsoft.com/office/powerpoint/2010/main" val="2992629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2</a:t>
            </a:fld>
            <a:endParaRPr lang="en-US"/>
          </a:p>
        </p:txBody>
      </p:sp>
    </p:spTree>
    <p:extLst>
      <p:ext uri="{BB962C8B-B14F-4D97-AF65-F5344CB8AC3E}">
        <p14:creationId xmlns:p14="http://schemas.microsoft.com/office/powerpoint/2010/main" val="255733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3</a:t>
            </a:fld>
            <a:endParaRPr lang="en-US"/>
          </a:p>
        </p:txBody>
      </p:sp>
    </p:spTree>
    <p:extLst>
      <p:ext uri="{BB962C8B-B14F-4D97-AF65-F5344CB8AC3E}">
        <p14:creationId xmlns:p14="http://schemas.microsoft.com/office/powerpoint/2010/main" val="2179781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4</a:t>
            </a:fld>
            <a:endParaRPr lang="en-US"/>
          </a:p>
        </p:txBody>
      </p:sp>
    </p:spTree>
    <p:extLst>
      <p:ext uri="{BB962C8B-B14F-4D97-AF65-F5344CB8AC3E}">
        <p14:creationId xmlns:p14="http://schemas.microsoft.com/office/powerpoint/2010/main" val="2506047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5</a:t>
            </a:fld>
            <a:endParaRPr lang="en-US"/>
          </a:p>
        </p:txBody>
      </p:sp>
    </p:spTree>
    <p:extLst>
      <p:ext uri="{BB962C8B-B14F-4D97-AF65-F5344CB8AC3E}">
        <p14:creationId xmlns:p14="http://schemas.microsoft.com/office/powerpoint/2010/main" val="860086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6</a:t>
            </a:fld>
            <a:endParaRPr lang="en-US"/>
          </a:p>
        </p:txBody>
      </p:sp>
    </p:spTree>
    <p:extLst>
      <p:ext uri="{BB962C8B-B14F-4D97-AF65-F5344CB8AC3E}">
        <p14:creationId xmlns:p14="http://schemas.microsoft.com/office/powerpoint/2010/main" val="418792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violin distribution plot in the future</a:t>
            </a:r>
          </a:p>
        </p:txBody>
      </p:sp>
      <p:sp>
        <p:nvSpPr>
          <p:cNvPr id="4" name="Slide Number Placeholder 3"/>
          <p:cNvSpPr>
            <a:spLocks noGrp="1"/>
          </p:cNvSpPr>
          <p:nvPr>
            <p:ph type="sldNum" sz="quarter" idx="5"/>
          </p:nvPr>
        </p:nvSpPr>
        <p:spPr/>
        <p:txBody>
          <a:bodyPr/>
          <a:lstStyle/>
          <a:p>
            <a:fld id="{3729B5EF-0E0B-7046-B64A-8234DFBE8D71}" type="slidenum">
              <a:rPr lang="en-US" smtClean="0"/>
              <a:t>8</a:t>
            </a:fld>
            <a:endParaRPr lang="en-US"/>
          </a:p>
        </p:txBody>
      </p:sp>
    </p:spTree>
    <p:extLst>
      <p:ext uri="{BB962C8B-B14F-4D97-AF65-F5344CB8AC3E}">
        <p14:creationId xmlns:p14="http://schemas.microsoft.com/office/powerpoint/2010/main" val="9852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on the better because indicator of who leaves</a:t>
            </a:r>
          </a:p>
        </p:txBody>
      </p:sp>
      <p:sp>
        <p:nvSpPr>
          <p:cNvPr id="4" name="Slide Number Placeholder 3"/>
          <p:cNvSpPr>
            <a:spLocks noGrp="1"/>
          </p:cNvSpPr>
          <p:nvPr>
            <p:ph type="sldNum" sz="quarter" idx="5"/>
          </p:nvPr>
        </p:nvSpPr>
        <p:spPr/>
        <p:txBody>
          <a:bodyPr/>
          <a:lstStyle/>
          <a:p>
            <a:fld id="{3729B5EF-0E0B-7046-B64A-8234DFBE8D71}" type="slidenum">
              <a:rPr lang="en-US" smtClean="0"/>
              <a:t>9</a:t>
            </a:fld>
            <a:endParaRPr lang="en-US"/>
          </a:p>
        </p:txBody>
      </p:sp>
    </p:spTree>
    <p:extLst>
      <p:ext uri="{BB962C8B-B14F-4D97-AF65-F5344CB8AC3E}">
        <p14:creationId xmlns:p14="http://schemas.microsoft.com/office/powerpoint/2010/main" val="321001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5EBD006-5689-5647-B383-9C297D9331C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3498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448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935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649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468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938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A7B69D-B964-E545-A1D1-4B6500D4C7AF}" type="datetimeFigureOut">
              <a:rPr lang="en-US" smtClean="0"/>
              <a:t>6/29/20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BD006-5689-5647-B383-9C297D9331C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967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A7B69D-B964-E545-A1D1-4B6500D4C7AF}" type="datetimeFigureOut">
              <a:rPr lang="en-US" smtClean="0"/>
              <a:t>6/29/20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BD006-5689-5647-B383-9C297D9331C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65728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A7B69D-B964-E545-A1D1-4B6500D4C7AF}" type="datetimeFigureOut">
              <a:rPr lang="en-US" smtClean="0"/>
              <a:t>6/29/20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17200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141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285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DA7B69D-B964-E545-A1D1-4B6500D4C7AF}" type="datetimeFigureOut">
              <a:rPr lang="en-US" smtClean="0"/>
              <a:t>6/29/20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5EBD006-5689-5647-B383-9C297D9331C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23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141C-2AAA-B04A-81CA-E6A42EA59B86}"/>
              </a:ext>
            </a:extLst>
          </p:cNvPr>
          <p:cNvSpPr>
            <a:spLocks noGrp="1"/>
          </p:cNvSpPr>
          <p:nvPr>
            <p:ph type="ctrTitle"/>
          </p:nvPr>
        </p:nvSpPr>
        <p:spPr/>
        <p:txBody>
          <a:bodyPr/>
          <a:lstStyle/>
          <a:p>
            <a:r>
              <a:rPr lang="en-US" dirty="0"/>
              <a:t>NLP: Sentiment-Analysis</a:t>
            </a:r>
          </a:p>
        </p:txBody>
      </p:sp>
      <p:sp>
        <p:nvSpPr>
          <p:cNvPr id="3" name="Subtitle 2">
            <a:extLst>
              <a:ext uri="{FF2B5EF4-FFF2-40B4-BE49-F238E27FC236}">
                <a16:creationId xmlns:a16="http://schemas.microsoft.com/office/drawing/2014/main" id="{5858AF28-C0A6-0D46-8E21-6B42AC707229}"/>
              </a:ext>
            </a:extLst>
          </p:cNvPr>
          <p:cNvSpPr>
            <a:spLocks noGrp="1"/>
          </p:cNvSpPr>
          <p:nvPr>
            <p:ph type="subTitle" idx="1"/>
          </p:nvPr>
        </p:nvSpPr>
        <p:spPr>
          <a:xfrm>
            <a:off x="2417780" y="3531204"/>
            <a:ext cx="8637072" cy="1326546"/>
          </a:xfrm>
        </p:spPr>
        <p:txBody>
          <a:bodyPr>
            <a:normAutofit fontScale="92500" lnSpcReduction="10000"/>
          </a:bodyPr>
          <a:lstStyle/>
          <a:p>
            <a:r>
              <a:rPr lang="en-US" dirty="0"/>
              <a:t>Analysis of Tweets About Apple and Google</a:t>
            </a:r>
          </a:p>
          <a:p>
            <a:r>
              <a:rPr lang="en-US" dirty="0"/>
              <a:t>Jamaal Smith</a:t>
            </a:r>
          </a:p>
          <a:p>
            <a:r>
              <a:rPr lang="en-US" dirty="0"/>
              <a:t>Flatiron School</a:t>
            </a:r>
          </a:p>
          <a:p>
            <a:endParaRPr lang="en-US" dirty="0"/>
          </a:p>
        </p:txBody>
      </p:sp>
    </p:spTree>
    <p:extLst>
      <p:ext uri="{BB962C8B-B14F-4D97-AF65-F5344CB8AC3E}">
        <p14:creationId xmlns:p14="http://schemas.microsoft.com/office/powerpoint/2010/main" val="139314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BD0F-4AC6-A14F-99D6-960BC01BC0D3}"/>
              </a:ext>
            </a:extLst>
          </p:cNvPr>
          <p:cNvSpPr>
            <a:spLocks noGrp="1"/>
          </p:cNvSpPr>
          <p:nvPr>
            <p:ph type="title"/>
          </p:nvPr>
        </p:nvSpPr>
        <p:spPr/>
        <p:txBody>
          <a:bodyPr/>
          <a:lstStyle/>
          <a:p>
            <a:r>
              <a:rPr lang="en-US" dirty="0" err="1"/>
              <a:t>XGBOost</a:t>
            </a:r>
            <a:r>
              <a:rPr lang="en-US" dirty="0"/>
              <a:t> model performance – all variables versus feature selection (CONT’D)</a:t>
            </a:r>
          </a:p>
        </p:txBody>
      </p:sp>
      <p:pic>
        <p:nvPicPr>
          <p:cNvPr id="4" name="Picture 3">
            <a:extLst>
              <a:ext uri="{FF2B5EF4-FFF2-40B4-BE49-F238E27FC236}">
                <a16:creationId xmlns:a16="http://schemas.microsoft.com/office/drawing/2014/main" id="{2135A08E-AE7C-7246-A123-BC20D9449360}"/>
              </a:ext>
            </a:extLst>
          </p:cNvPr>
          <p:cNvPicPr>
            <a:picLocks noChangeAspect="1"/>
          </p:cNvPicPr>
          <p:nvPr/>
        </p:nvPicPr>
        <p:blipFill>
          <a:blip r:embed="rId2"/>
          <a:stretch>
            <a:fillRect/>
          </a:stretch>
        </p:blipFill>
        <p:spPr>
          <a:xfrm>
            <a:off x="7067552" y="1966909"/>
            <a:ext cx="4723445" cy="3474720"/>
          </a:xfrm>
          <a:prstGeom prst="rect">
            <a:avLst/>
          </a:prstGeom>
        </p:spPr>
      </p:pic>
      <p:pic>
        <p:nvPicPr>
          <p:cNvPr id="5" name="Picture 4">
            <a:extLst>
              <a:ext uri="{FF2B5EF4-FFF2-40B4-BE49-F238E27FC236}">
                <a16:creationId xmlns:a16="http://schemas.microsoft.com/office/drawing/2014/main" id="{33ED7ADE-DEDA-4249-9A18-400B9C38CC71}"/>
              </a:ext>
            </a:extLst>
          </p:cNvPr>
          <p:cNvPicPr>
            <a:picLocks noChangeAspect="1"/>
          </p:cNvPicPr>
          <p:nvPr/>
        </p:nvPicPr>
        <p:blipFill>
          <a:blip r:embed="rId3"/>
          <a:stretch>
            <a:fillRect/>
          </a:stretch>
        </p:blipFill>
        <p:spPr>
          <a:xfrm>
            <a:off x="1081065" y="1966909"/>
            <a:ext cx="4723445" cy="3474720"/>
          </a:xfrm>
          <a:prstGeom prst="rect">
            <a:avLst/>
          </a:prstGeom>
        </p:spPr>
      </p:pic>
      <p:sp>
        <p:nvSpPr>
          <p:cNvPr id="6" name="TextBox 5">
            <a:extLst>
              <a:ext uri="{FF2B5EF4-FFF2-40B4-BE49-F238E27FC236}">
                <a16:creationId xmlns:a16="http://schemas.microsoft.com/office/drawing/2014/main" id="{90ED8523-9F7C-EB41-BB28-AAD859DF087A}"/>
              </a:ext>
            </a:extLst>
          </p:cNvPr>
          <p:cNvSpPr txBox="1"/>
          <p:nvPr/>
        </p:nvSpPr>
        <p:spPr>
          <a:xfrm>
            <a:off x="1543048" y="5414956"/>
            <a:ext cx="2857500" cy="369332"/>
          </a:xfrm>
          <a:prstGeom prst="rect">
            <a:avLst/>
          </a:prstGeom>
          <a:noFill/>
        </p:spPr>
        <p:txBody>
          <a:bodyPr wrap="square" rtlCol="0">
            <a:spAutoFit/>
          </a:bodyPr>
          <a:lstStyle/>
          <a:p>
            <a:pPr algn="ctr"/>
            <a:r>
              <a:rPr lang="en-US" dirty="0"/>
              <a:t> All Variables</a:t>
            </a:r>
          </a:p>
        </p:txBody>
      </p:sp>
      <p:sp>
        <p:nvSpPr>
          <p:cNvPr id="7" name="TextBox 6">
            <a:extLst>
              <a:ext uri="{FF2B5EF4-FFF2-40B4-BE49-F238E27FC236}">
                <a16:creationId xmlns:a16="http://schemas.microsoft.com/office/drawing/2014/main" id="{5DCEF1AB-2FB6-7841-A42B-B352DABB37B8}"/>
              </a:ext>
            </a:extLst>
          </p:cNvPr>
          <p:cNvSpPr txBox="1"/>
          <p:nvPr/>
        </p:nvSpPr>
        <p:spPr>
          <a:xfrm>
            <a:off x="7981958" y="5414956"/>
            <a:ext cx="2857500" cy="369332"/>
          </a:xfrm>
          <a:prstGeom prst="rect">
            <a:avLst/>
          </a:prstGeom>
          <a:noFill/>
        </p:spPr>
        <p:txBody>
          <a:bodyPr wrap="square" rtlCol="0">
            <a:spAutoFit/>
          </a:bodyPr>
          <a:lstStyle/>
          <a:p>
            <a:pPr algn="ctr"/>
            <a:r>
              <a:rPr lang="en-US" dirty="0"/>
              <a:t> Top 4</a:t>
            </a:r>
          </a:p>
        </p:txBody>
      </p:sp>
    </p:spTree>
    <p:extLst>
      <p:ext uri="{BB962C8B-B14F-4D97-AF65-F5344CB8AC3E}">
        <p14:creationId xmlns:p14="http://schemas.microsoft.com/office/powerpoint/2010/main" val="395624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CA81D274-5EDD-AD4E-B218-1546174D240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6891005"/>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2345566"/>
      </p:ext>
    </p:extLst>
  </p:cSld>
  <p:clrMapOvr>
    <a:masterClrMapping/>
  </p:clrMapOvr>
  <mc:AlternateContent xmlns:mc="http://schemas.openxmlformats.org/markup-compatibility/2006" xmlns:p14="http://schemas.microsoft.com/office/powerpoint/2010/main">
    <mc:Choice Requires="p14">
      <p:transition spd="slow" p14:dur="2000" advTm="1381"/>
    </mc:Choice>
    <mc:Fallback xmlns="">
      <p:transition spd="slow" advTm="13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5254-9A97-3747-B9B9-5ADC058DEAE4}"/>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81AA5C32-0F66-BF41-8A6B-B0F4C10241E9}"/>
              </a:ext>
            </a:extLst>
          </p:cNvPr>
          <p:cNvSpPr>
            <a:spLocks noGrp="1"/>
          </p:cNvSpPr>
          <p:nvPr>
            <p:ph idx="1"/>
          </p:nvPr>
        </p:nvSpPr>
        <p:spPr/>
        <p:txBody>
          <a:bodyPr>
            <a:normAutofit fontScale="92500" lnSpcReduction="20000"/>
          </a:bodyPr>
          <a:lstStyle/>
          <a:p>
            <a:r>
              <a:rPr lang="en-US" dirty="0"/>
              <a:t>Sentiment analysis, especially via Twitter data, can provide an organization with useful insights into how their organization is being perceived by the public in real-time.</a:t>
            </a:r>
          </a:p>
          <a:p>
            <a:r>
              <a:rPr lang="en-US" dirty="0"/>
              <a:t>For this analysis, over 9000 tweets containing sentiments toward Apple and Google will be examined and classification models will be constructed to predict how a person feels about either company based on their tweets.</a:t>
            </a:r>
          </a:p>
          <a:p>
            <a:r>
              <a:rPr lang="en-US" dirty="0"/>
              <a:t>Through this analysis, we should be able to learn whether these tweets were collected over a period of time or at a single data point such as a product launch or conference. If on a rolling-basis, this analysis will highlight long-held feelings that the public has about either company. If at a single point in time, these tweets will signify how the public is responding to a company action.</a:t>
            </a:r>
          </a:p>
          <a:p>
            <a:endParaRPr lang="en-US" dirty="0"/>
          </a:p>
        </p:txBody>
      </p:sp>
    </p:spTree>
    <p:extLst>
      <p:ext uri="{BB962C8B-B14F-4D97-AF65-F5344CB8AC3E}">
        <p14:creationId xmlns:p14="http://schemas.microsoft.com/office/powerpoint/2010/main" val="894970111"/>
      </p:ext>
    </p:extLst>
  </p:cSld>
  <p:clrMapOvr>
    <a:masterClrMapping/>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090261"/>
      </p:ext>
    </p:extLst>
  </p:cSld>
  <p:clrMapOvr>
    <a:masterClrMapping/>
  </p:clrMapOvr>
  <mc:AlternateContent xmlns:mc="http://schemas.openxmlformats.org/markup-compatibility/2006" xmlns:p14="http://schemas.microsoft.com/office/powerpoint/2010/main">
    <mc:Choice Requires="p14">
      <p:transition spd="slow" p14:dur="2000" advTm="1231"/>
    </mc:Choice>
    <mc:Fallback xmlns="">
      <p:transition spd="slow" advTm="123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When were these tweets collected?</a:t>
            </a:r>
          </a:p>
        </p:txBody>
      </p:sp>
      <p:sp>
        <p:nvSpPr>
          <p:cNvPr id="3" name="Content Placeholder 2">
            <a:extLst>
              <a:ext uri="{FF2B5EF4-FFF2-40B4-BE49-F238E27FC236}">
                <a16:creationId xmlns:a16="http://schemas.microsoft.com/office/drawing/2014/main" id="{BCDAAE43-C981-F64C-9D8F-05D638FE0CBC}"/>
              </a:ext>
            </a:extLst>
          </p:cNvPr>
          <p:cNvSpPr>
            <a:spLocks noGrp="1"/>
          </p:cNvSpPr>
          <p:nvPr>
            <p:ph idx="1"/>
          </p:nvPr>
        </p:nvSpPr>
        <p:spPr>
          <a:xfrm>
            <a:off x="7506667" y="2015734"/>
            <a:ext cx="4162555" cy="3450613"/>
          </a:xfrm>
        </p:spPr>
        <p:txBody>
          <a:bodyPr>
            <a:normAutofit fontScale="92500" lnSpcReduction="10000"/>
          </a:bodyPr>
          <a:lstStyle/>
          <a:p>
            <a:r>
              <a:rPr lang="en-US" dirty="0"/>
              <a:t>Tweets were collected at a SXSW festival. A google of SXSW and iPad revealed that Apple launched iPad2 in 2011 at SXSW.</a:t>
            </a:r>
          </a:p>
          <a:p>
            <a:r>
              <a:rPr lang="en-US" dirty="0"/>
              <a:t>This is also confirmed by one of the most popular tweets being in relation to Google’s Marissa Mayer who also presented about Google’s advancements in location-based services.</a:t>
            </a:r>
          </a:p>
        </p:txBody>
      </p:sp>
      <p:pic>
        <p:nvPicPr>
          <p:cNvPr id="7" name="Picture 6">
            <a:extLst>
              <a:ext uri="{FF2B5EF4-FFF2-40B4-BE49-F238E27FC236}">
                <a16:creationId xmlns:a16="http://schemas.microsoft.com/office/drawing/2014/main" id="{0C7CEDF7-BE5E-074B-AD70-4E9548F0096E}"/>
              </a:ext>
            </a:extLst>
          </p:cNvPr>
          <p:cNvPicPr>
            <a:picLocks noChangeAspect="1"/>
          </p:cNvPicPr>
          <p:nvPr/>
        </p:nvPicPr>
        <p:blipFill>
          <a:blip r:embed="rId3"/>
          <a:stretch>
            <a:fillRect/>
          </a:stretch>
        </p:blipFill>
        <p:spPr>
          <a:xfrm>
            <a:off x="760420" y="2057404"/>
            <a:ext cx="6675120" cy="3386106"/>
          </a:xfrm>
          <a:prstGeom prst="rect">
            <a:avLst/>
          </a:prstGeom>
        </p:spPr>
      </p:pic>
    </p:spTree>
    <p:extLst>
      <p:ext uri="{BB962C8B-B14F-4D97-AF65-F5344CB8AC3E}">
        <p14:creationId xmlns:p14="http://schemas.microsoft.com/office/powerpoint/2010/main" val="1730624396"/>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Common words during 2011 SXSW</a:t>
            </a:r>
          </a:p>
        </p:txBody>
      </p:sp>
      <p:sp>
        <p:nvSpPr>
          <p:cNvPr id="3" name="Content Placeholder 2">
            <a:extLst>
              <a:ext uri="{FF2B5EF4-FFF2-40B4-BE49-F238E27FC236}">
                <a16:creationId xmlns:a16="http://schemas.microsoft.com/office/drawing/2014/main" id="{BCDAAE43-C981-F64C-9D8F-05D638FE0CBC}"/>
              </a:ext>
            </a:extLst>
          </p:cNvPr>
          <p:cNvSpPr>
            <a:spLocks noGrp="1"/>
          </p:cNvSpPr>
          <p:nvPr>
            <p:ph idx="1"/>
          </p:nvPr>
        </p:nvSpPr>
        <p:spPr>
          <a:xfrm>
            <a:off x="7506667" y="2015734"/>
            <a:ext cx="4162555" cy="3450613"/>
          </a:xfrm>
        </p:spPr>
        <p:txBody>
          <a:bodyPr>
            <a:normAutofit fontScale="92500" lnSpcReduction="10000"/>
          </a:bodyPr>
          <a:lstStyle/>
          <a:p>
            <a:r>
              <a:rPr lang="en-US" dirty="0"/>
              <a:t>Tweets were collected at a SXSW festival. A google of SXSW and iPad revealed that Apple launched iPad2 in 2011 at SXSW.</a:t>
            </a:r>
          </a:p>
          <a:p>
            <a:r>
              <a:rPr lang="en-US" dirty="0"/>
              <a:t>This is also confirmed by one of the most popular tweets being in relation to Google’s Marissa Mayer who also presented about Google’s advancements in location-based services.</a:t>
            </a:r>
          </a:p>
        </p:txBody>
      </p:sp>
    </p:spTree>
    <p:extLst>
      <p:ext uri="{BB962C8B-B14F-4D97-AF65-F5344CB8AC3E}">
        <p14:creationId xmlns:p14="http://schemas.microsoft.com/office/powerpoint/2010/main" val="135819854"/>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9A7E-5BA3-424D-95E7-87D8F6B4966F}"/>
              </a:ext>
            </a:extLst>
          </p:cNvPr>
          <p:cNvSpPr>
            <a:spLocks noGrp="1"/>
          </p:cNvSpPr>
          <p:nvPr>
            <p:ph type="title"/>
          </p:nvPr>
        </p:nvSpPr>
        <p:spPr/>
        <p:txBody>
          <a:bodyPr/>
          <a:lstStyle/>
          <a:p>
            <a:r>
              <a:rPr lang="en-US" dirty="0"/>
              <a:t>Apple’s Twitter Presence was Notable during the 2011 SXSW festival</a:t>
            </a:r>
          </a:p>
        </p:txBody>
      </p:sp>
      <p:pic>
        <p:nvPicPr>
          <p:cNvPr id="3" name="Picture 2">
            <a:extLst>
              <a:ext uri="{FF2B5EF4-FFF2-40B4-BE49-F238E27FC236}">
                <a16:creationId xmlns:a16="http://schemas.microsoft.com/office/drawing/2014/main" id="{9601A0F1-DB55-C248-B401-F1C00EA76DD4}"/>
              </a:ext>
            </a:extLst>
          </p:cNvPr>
          <p:cNvPicPr>
            <a:picLocks noChangeAspect="1"/>
          </p:cNvPicPr>
          <p:nvPr/>
        </p:nvPicPr>
        <p:blipFill>
          <a:blip r:embed="rId2"/>
          <a:stretch>
            <a:fillRect/>
          </a:stretch>
        </p:blipFill>
        <p:spPr>
          <a:xfrm>
            <a:off x="1752597" y="1947856"/>
            <a:ext cx="7589520" cy="4146122"/>
          </a:xfrm>
          <a:prstGeom prst="rect">
            <a:avLst/>
          </a:prstGeom>
        </p:spPr>
      </p:pic>
    </p:spTree>
    <p:extLst>
      <p:ext uri="{BB962C8B-B14F-4D97-AF65-F5344CB8AC3E}">
        <p14:creationId xmlns:p14="http://schemas.microsoft.com/office/powerpoint/2010/main" val="789767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3AB-9662-184B-9891-47CA5FCF3496}"/>
              </a:ext>
            </a:extLst>
          </p:cNvPr>
          <p:cNvSpPr>
            <a:spLocks noGrp="1"/>
          </p:cNvSpPr>
          <p:nvPr>
            <p:ph type="title"/>
          </p:nvPr>
        </p:nvSpPr>
        <p:spPr/>
        <p:txBody>
          <a:bodyPr/>
          <a:lstStyle/>
          <a:p>
            <a:r>
              <a:rPr lang="en-US" dirty="0"/>
              <a:t>Relationship between top 4 feature variables and Account Length/churn</a:t>
            </a:r>
          </a:p>
        </p:txBody>
      </p:sp>
      <p:pic>
        <p:nvPicPr>
          <p:cNvPr id="4" name="Picture 3">
            <a:extLst>
              <a:ext uri="{FF2B5EF4-FFF2-40B4-BE49-F238E27FC236}">
                <a16:creationId xmlns:a16="http://schemas.microsoft.com/office/drawing/2014/main" id="{6FA60775-CB09-384F-BDE2-A3AB0A983AAA}"/>
              </a:ext>
            </a:extLst>
          </p:cNvPr>
          <p:cNvPicPr>
            <a:picLocks noChangeAspect="1"/>
          </p:cNvPicPr>
          <p:nvPr/>
        </p:nvPicPr>
        <p:blipFill>
          <a:blip r:embed="rId3"/>
          <a:stretch>
            <a:fillRect/>
          </a:stretch>
        </p:blipFill>
        <p:spPr>
          <a:xfrm>
            <a:off x="415911" y="2362198"/>
            <a:ext cx="3091132" cy="2286000"/>
          </a:xfrm>
          <a:prstGeom prst="rect">
            <a:avLst/>
          </a:prstGeom>
        </p:spPr>
      </p:pic>
      <p:pic>
        <p:nvPicPr>
          <p:cNvPr id="5" name="Picture 4">
            <a:extLst>
              <a:ext uri="{FF2B5EF4-FFF2-40B4-BE49-F238E27FC236}">
                <a16:creationId xmlns:a16="http://schemas.microsoft.com/office/drawing/2014/main" id="{E253A5D8-F649-BC4D-A39C-B707C9386847}"/>
              </a:ext>
            </a:extLst>
          </p:cNvPr>
          <p:cNvPicPr>
            <a:picLocks noChangeAspect="1"/>
          </p:cNvPicPr>
          <p:nvPr/>
        </p:nvPicPr>
        <p:blipFill>
          <a:blip r:embed="rId4"/>
          <a:stretch>
            <a:fillRect/>
          </a:stretch>
        </p:blipFill>
        <p:spPr>
          <a:xfrm>
            <a:off x="3597260" y="2362198"/>
            <a:ext cx="2875472" cy="2286000"/>
          </a:xfrm>
          <a:prstGeom prst="rect">
            <a:avLst/>
          </a:prstGeom>
        </p:spPr>
      </p:pic>
      <p:pic>
        <p:nvPicPr>
          <p:cNvPr id="6" name="Picture 5">
            <a:extLst>
              <a:ext uri="{FF2B5EF4-FFF2-40B4-BE49-F238E27FC236}">
                <a16:creationId xmlns:a16="http://schemas.microsoft.com/office/drawing/2014/main" id="{00770D78-C231-994A-8E2E-F23D029ABFC9}"/>
              </a:ext>
            </a:extLst>
          </p:cNvPr>
          <p:cNvPicPr>
            <a:picLocks noChangeAspect="1"/>
          </p:cNvPicPr>
          <p:nvPr/>
        </p:nvPicPr>
        <p:blipFill>
          <a:blip r:embed="rId5"/>
          <a:stretch>
            <a:fillRect/>
          </a:stretch>
        </p:blipFill>
        <p:spPr>
          <a:xfrm>
            <a:off x="6411912" y="2362198"/>
            <a:ext cx="2875472" cy="2286000"/>
          </a:xfrm>
          <a:prstGeom prst="rect">
            <a:avLst/>
          </a:prstGeom>
        </p:spPr>
      </p:pic>
      <p:pic>
        <p:nvPicPr>
          <p:cNvPr id="7" name="Picture 6">
            <a:extLst>
              <a:ext uri="{FF2B5EF4-FFF2-40B4-BE49-F238E27FC236}">
                <a16:creationId xmlns:a16="http://schemas.microsoft.com/office/drawing/2014/main" id="{2A843899-9457-E644-8B4D-9B9CAFBE1CDA}"/>
              </a:ext>
            </a:extLst>
          </p:cNvPr>
          <p:cNvPicPr>
            <a:picLocks noChangeAspect="1"/>
          </p:cNvPicPr>
          <p:nvPr/>
        </p:nvPicPr>
        <p:blipFill>
          <a:blip r:embed="rId6"/>
          <a:stretch>
            <a:fillRect/>
          </a:stretch>
        </p:blipFill>
        <p:spPr>
          <a:xfrm>
            <a:off x="9169418" y="2362198"/>
            <a:ext cx="2875472" cy="2286000"/>
          </a:xfrm>
          <a:prstGeom prst="rect">
            <a:avLst/>
          </a:prstGeom>
        </p:spPr>
      </p:pic>
    </p:spTree>
    <p:extLst>
      <p:ext uri="{BB962C8B-B14F-4D97-AF65-F5344CB8AC3E}">
        <p14:creationId xmlns:p14="http://schemas.microsoft.com/office/powerpoint/2010/main" val="3227605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8EF6-8C87-2848-BFBF-7521157E3A05}"/>
              </a:ext>
            </a:extLst>
          </p:cNvPr>
          <p:cNvSpPr>
            <a:spLocks noGrp="1"/>
          </p:cNvSpPr>
          <p:nvPr>
            <p:ph type="title"/>
          </p:nvPr>
        </p:nvSpPr>
        <p:spPr/>
        <p:txBody>
          <a:bodyPr/>
          <a:lstStyle/>
          <a:p>
            <a:r>
              <a:rPr lang="en-US" dirty="0" err="1"/>
              <a:t>XGBOost</a:t>
            </a:r>
            <a:r>
              <a:rPr lang="en-US" dirty="0"/>
              <a:t> model performance – all variables versus feature selection</a:t>
            </a:r>
          </a:p>
        </p:txBody>
      </p:sp>
      <p:pic>
        <p:nvPicPr>
          <p:cNvPr id="5" name="Picture 4">
            <a:extLst>
              <a:ext uri="{FF2B5EF4-FFF2-40B4-BE49-F238E27FC236}">
                <a16:creationId xmlns:a16="http://schemas.microsoft.com/office/drawing/2014/main" id="{7E02A720-668F-C641-AB47-D16591322DDC}"/>
              </a:ext>
            </a:extLst>
          </p:cNvPr>
          <p:cNvPicPr>
            <a:picLocks noChangeAspect="1"/>
          </p:cNvPicPr>
          <p:nvPr/>
        </p:nvPicPr>
        <p:blipFill>
          <a:blip r:embed="rId3"/>
          <a:stretch>
            <a:fillRect/>
          </a:stretch>
        </p:blipFill>
        <p:spPr>
          <a:xfrm>
            <a:off x="1330307" y="1966906"/>
            <a:ext cx="4662853" cy="3383280"/>
          </a:xfrm>
          <a:prstGeom prst="rect">
            <a:avLst/>
          </a:prstGeom>
        </p:spPr>
      </p:pic>
      <p:pic>
        <p:nvPicPr>
          <p:cNvPr id="6" name="Picture 5">
            <a:extLst>
              <a:ext uri="{FF2B5EF4-FFF2-40B4-BE49-F238E27FC236}">
                <a16:creationId xmlns:a16="http://schemas.microsoft.com/office/drawing/2014/main" id="{A37834E6-528B-5149-A312-590557FA118F}"/>
              </a:ext>
            </a:extLst>
          </p:cNvPr>
          <p:cNvPicPr>
            <a:picLocks noChangeAspect="1"/>
          </p:cNvPicPr>
          <p:nvPr/>
        </p:nvPicPr>
        <p:blipFill>
          <a:blip r:embed="rId4"/>
          <a:stretch>
            <a:fillRect/>
          </a:stretch>
        </p:blipFill>
        <p:spPr>
          <a:xfrm>
            <a:off x="6759581" y="1966906"/>
            <a:ext cx="4662853" cy="3383280"/>
          </a:xfrm>
          <a:prstGeom prst="rect">
            <a:avLst/>
          </a:prstGeom>
        </p:spPr>
      </p:pic>
      <p:sp>
        <p:nvSpPr>
          <p:cNvPr id="7" name="object 4">
            <a:extLst>
              <a:ext uri="{FF2B5EF4-FFF2-40B4-BE49-F238E27FC236}">
                <a16:creationId xmlns:a16="http://schemas.microsoft.com/office/drawing/2014/main" id="{A9DD47F1-568B-C14F-9238-0E3A57F6A980}"/>
              </a:ext>
            </a:extLst>
          </p:cNvPr>
          <p:cNvSpPr txBox="1"/>
          <p:nvPr/>
        </p:nvSpPr>
        <p:spPr>
          <a:xfrm>
            <a:off x="2063116" y="5398490"/>
            <a:ext cx="3374256" cy="581099"/>
          </a:xfrm>
          <a:prstGeom prst="rect">
            <a:avLst/>
          </a:prstGeom>
        </p:spPr>
        <p:txBody>
          <a:bodyPr vert="horz" wrap="square" lIns="0" tIns="0" rIns="0" bIns="0" rtlCol="0">
            <a:spAutoFit/>
          </a:bodyPr>
          <a:lstStyle/>
          <a:p>
            <a:pPr marL="0" marR="0">
              <a:lnSpc>
                <a:spcPts val="1875"/>
              </a:lnSpc>
              <a:spcBef>
                <a:spcPts val="0"/>
              </a:spcBef>
              <a:spcAft>
                <a:spcPts val="0"/>
              </a:spcAft>
            </a:pPr>
            <a:r>
              <a:rPr sz="1800" dirty="0">
                <a:solidFill>
                  <a:srgbClr val="000000"/>
                </a:solidFill>
                <a:latin typeface="OLJHDB+GillSansMT"/>
                <a:cs typeface="OLJHDB+GillSansMT"/>
              </a:rPr>
              <a:t>Accuracy = 94.5% (all variables)</a:t>
            </a:r>
          </a:p>
        </p:txBody>
      </p:sp>
      <p:sp>
        <p:nvSpPr>
          <p:cNvPr id="8" name="object 5">
            <a:extLst>
              <a:ext uri="{FF2B5EF4-FFF2-40B4-BE49-F238E27FC236}">
                <a16:creationId xmlns:a16="http://schemas.microsoft.com/office/drawing/2014/main" id="{05399FFD-1642-144E-98ED-D2DBED801910}"/>
              </a:ext>
            </a:extLst>
          </p:cNvPr>
          <p:cNvSpPr txBox="1"/>
          <p:nvPr/>
        </p:nvSpPr>
        <p:spPr>
          <a:xfrm>
            <a:off x="7501905" y="5398490"/>
            <a:ext cx="2724129" cy="581099"/>
          </a:xfrm>
          <a:prstGeom prst="rect">
            <a:avLst/>
          </a:prstGeom>
        </p:spPr>
        <p:txBody>
          <a:bodyPr vert="horz" wrap="square" lIns="0" tIns="0" rIns="0" bIns="0" rtlCol="0">
            <a:spAutoFit/>
          </a:bodyPr>
          <a:lstStyle/>
          <a:p>
            <a:pPr marL="0" marR="0">
              <a:lnSpc>
                <a:spcPts val="1875"/>
              </a:lnSpc>
              <a:spcBef>
                <a:spcPts val="0"/>
              </a:spcBef>
              <a:spcAft>
                <a:spcPts val="0"/>
              </a:spcAft>
            </a:pPr>
            <a:r>
              <a:rPr sz="1800" dirty="0">
                <a:solidFill>
                  <a:srgbClr val="000000"/>
                </a:solidFill>
                <a:latin typeface="OLJHDB+GillSansMT"/>
                <a:cs typeface="OLJHDB+GillSansMT"/>
              </a:rPr>
              <a:t>Accuracy = 90.0% (top 4)</a:t>
            </a:r>
          </a:p>
        </p:txBody>
      </p:sp>
    </p:spTree>
    <p:extLst>
      <p:ext uri="{BB962C8B-B14F-4D97-AF65-F5344CB8AC3E}">
        <p14:creationId xmlns:p14="http://schemas.microsoft.com/office/powerpoint/2010/main" val="73140937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{58EA7602-AC06-924F-9BE2-1770589F51E4}tf10001119</Template>
  <TotalTime>16</TotalTime>
  <Words>716</Words>
  <Application>Microsoft Macintosh PowerPoint</Application>
  <PresentationFormat>Widescreen</PresentationFormat>
  <Paragraphs>52</Paragraphs>
  <Slides>11</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Gill Sans MT</vt:lpstr>
      <vt:lpstr>OLJHDB+GillSansMT</vt:lpstr>
      <vt:lpstr>Gallery</vt:lpstr>
      <vt:lpstr>NLP: Sentiment-Analysis</vt:lpstr>
      <vt:lpstr>Table of Contents</vt:lpstr>
      <vt:lpstr>Executive Summary</vt:lpstr>
      <vt:lpstr>Table of Contents</vt:lpstr>
      <vt:lpstr>When were these tweets collected?</vt:lpstr>
      <vt:lpstr>Common words during 2011 SXSW</vt:lpstr>
      <vt:lpstr>Apple’s Twitter Presence was Notable during the 2011 SXSW festival</vt:lpstr>
      <vt:lpstr>Relationship between top 4 feature variables and Account Length/churn</vt:lpstr>
      <vt:lpstr>XGBOost model performance – all variables versus feature selection</vt:lpstr>
      <vt:lpstr>XGBOost model performance – all variables versus feature selection (CONT’D)</vt:lpstr>
      <vt:lpstr>Table of Contents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Sentiment-Analysis</dc:title>
  <dc:creator>Jamaal Smith</dc:creator>
  <cp:lastModifiedBy>Jamaal Smith</cp:lastModifiedBy>
  <cp:revision>2</cp:revision>
  <dcterms:created xsi:type="dcterms:W3CDTF">2020-06-29T07:57:13Z</dcterms:created>
  <dcterms:modified xsi:type="dcterms:W3CDTF">2020-06-29T08:13:54Z</dcterms:modified>
</cp:coreProperties>
</file>